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501" y="6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14624d7f1a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14624d7f1a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14624d7f1a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14624d7f1a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314624d7f1a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314624d7f1a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314624d7f1a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314624d7f1a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314624d7f1a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314624d7f1a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314624d7f1a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314624d7f1a_0_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314624d7f1a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314624d7f1a_0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314624d7f1a_0_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314624d7f1a_0_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‹Nr.›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human-centered.ai/7-sins-of-medical-ai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human-centered.ai/7-sins-of-medical-ai" TargetMode="External"/><Relationship Id="rId5" Type="http://schemas.openxmlformats.org/officeDocument/2006/relationships/hyperlink" Target="https://ec.europa.eu/eusurvey/runner/seven-sins-of-medical-ai" TargetMode="Externa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152749" y="304800"/>
            <a:ext cx="6208861" cy="43325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7894"/>
              <a:buFont typeface="Arial"/>
              <a:buNone/>
            </a:pPr>
            <a:r>
              <a:rPr lang="de" sz="1900" b="1" dirty="0">
                <a:solidFill>
                  <a:srgbClr val="555555"/>
                </a:solidFill>
              </a:rPr>
              <a:t>THE SEVEN DEADLY SINS OF AI IN MEDICINE</a:t>
            </a:r>
            <a:endParaRPr sz="5100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8A16BB45-D98D-2D95-A866-3A4A8D0E61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852" y="764179"/>
            <a:ext cx="6048103" cy="426828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2F59B6-9966-74B2-2657-E27422909E3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 very much!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6B69A663-D578-8599-0388-57A73B64CCE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You are contributing to a topic which affect us all!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E198FA99-9BA9-FDBB-D7F2-86FC0EE9C1F3}"/>
              </a:ext>
            </a:extLst>
          </p:cNvPr>
          <p:cNvSpPr txBox="1"/>
          <p:nvPr/>
        </p:nvSpPr>
        <p:spPr>
          <a:xfrm>
            <a:off x="2583586" y="4350479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https://human-centered.ai</a:t>
            </a:r>
            <a:r>
              <a:rPr lang="en-US">
                <a:hlinkClick r:id="rId2"/>
              </a:rPr>
              <a:t>/7-sins-of-medical-ai</a:t>
            </a:r>
            <a:endParaRPr lang="en-US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78822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None/>
            </a:pPr>
            <a:r>
              <a:rPr lang="de" sz="1300" b="1">
                <a:solidFill>
                  <a:srgbClr val="555555"/>
                </a:solidFill>
              </a:rPr>
              <a:t>What do you think are the key ethical challenges in medical AI ?</a:t>
            </a:r>
            <a:endParaRPr sz="1300" b="1">
              <a:solidFill>
                <a:srgbClr val="555555"/>
              </a:solidFill>
            </a:endParaRPr>
          </a:p>
        </p:txBody>
      </p:sp>
      <p:sp>
        <p:nvSpPr>
          <p:cNvPr id="61" name="Google Shape;61;p14"/>
          <p:cNvSpPr txBox="1"/>
          <p:nvPr/>
        </p:nvSpPr>
        <p:spPr>
          <a:xfrm>
            <a:off x="311700" y="1010410"/>
            <a:ext cx="6303600" cy="637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None/>
            </a:pPr>
            <a:r>
              <a:rPr lang="de" dirty="0">
                <a:solidFill>
                  <a:srgbClr val="555555"/>
                </a:solidFill>
              </a:rPr>
              <a:t>This survey will take only approx 4 minutes of your time,  </a:t>
            </a:r>
            <a:r>
              <a:rPr lang="de" b="1" dirty="0">
                <a:solidFill>
                  <a:srgbClr val="FF0000"/>
                </a:solidFill>
              </a:rPr>
              <a:t>lets do it together</a:t>
            </a:r>
            <a:endParaRPr b="1" dirty="0">
              <a:solidFill>
                <a:srgbClr val="FF0000"/>
              </a:solidFill>
            </a:endParaRPr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7225" y="1564813"/>
            <a:ext cx="3490898" cy="2952298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4"/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3398" y="2012237"/>
            <a:ext cx="2188125" cy="2156025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4"/>
          <p:cNvSpPr txBox="1"/>
          <p:nvPr/>
        </p:nvSpPr>
        <p:spPr>
          <a:xfrm>
            <a:off x="4930243" y="4133090"/>
            <a:ext cx="43911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 sz="1000" dirty="0">
                <a:solidFill>
                  <a:schemeClr val="dk1"/>
                </a:solidFill>
                <a:uFill>
                  <a:noFill/>
                </a:u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https://ec.europa.eu/eusurvey/runner/seven-sins-of-medical-ai</a:t>
            </a:r>
            <a:endParaRPr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7F1646F7-FA6B-3768-C0AA-27C3E3D2AB30}"/>
              </a:ext>
            </a:extLst>
          </p:cNvPr>
          <p:cNvSpPr txBox="1"/>
          <p:nvPr/>
        </p:nvSpPr>
        <p:spPr>
          <a:xfrm>
            <a:off x="311700" y="4609466"/>
            <a:ext cx="466127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6"/>
              </a:rPr>
              <a:t>https://human-centered.ai/7-sins-of-medical-ai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None/>
            </a:pPr>
            <a:r>
              <a:rPr lang="de" sz="1300" b="1">
                <a:solidFill>
                  <a:srgbClr val="555555"/>
                </a:solidFill>
              </a:rPr>
              <a:t>Sin 1 - Blind Trust to AI</a:t>
            </a:r>
            <a:endParaRPr sz="1300" b="1">
              <a:solidFill>
                <a:srgbClr val="555555"/>
              </a:solidFill>
            </a:endParaRPr>
          </a:p>
        </p:txBody>
      </p:sp>
      <p:pic>
        <p:nvPicPr>
          <p:cNvPr id="71" name="Google Shape;71;p15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9549" y="227519"/>
            <a:ext cx="1022749" cy="1007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5"/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8000" y="2089800"/>
            <a:ext cx="6832148" cy="2632100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5"/>
          <p:cNvSpPr txBox="1"/>
          <p:nvPr/>
        </p:nvSpPr>
        <p:spPr>
          <a:xfrm>
            <a:off x="390675" y="907375"/>
            <a:ext cx="6946800" cy="5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None/>
            </a:pPr>
            <a:r>
              <a:rPr lang="de" sz="1100" b="1">
                <a:solidFill>
                  <a:srgbClr val="555555"/>
                </a:solidFill>
              </a:rPr>
              <a:t>Over-reliance on AI systems without adequate validation or verification can lead to incorrect or inappropriate decision making, that can even cause harm to humans.</a:t>
            </a:r>
            <a:endParaRPr sz="1100"/>
          </a:p>
        </p:txBody>
      </p:sp>
      <p:pic>
        <p:nvPicPr>
          <p:cNvPr id="74" name="Google Shape;74;p15"/>
          <p:cNvPicPr preferRelativeResize="0"/>
          <p:nvPr/>
        </p:nvPicPr>
        <p:blipFill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0750" y="1515400"/>
            <a:ext cx="5400000" cy="456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None/>
            </a:pPr>
            <a:r>
              <a:rPr lang="de" sz="1300" b="1">
                <a:solidFill>
                  <a:srgbClr val="555555"/>
                </a:solidFill>
              </a:rPr>
              <a:t>Sin 2 - Over-regulation (no guts, no glory)</a:t>
            </a:r>
            <a:endParaRPr sz="1300" b="1">
              <a:solidFill>
                <a:srgbClr val="555555"/>
              </a:solidFill>
            </a:endParaRPr>
          </a:p>
        </p:txBody>
      </p:sp>
      <p:pic>
        <p:nvPicPr>
          <p:cNvPr id="80" name="Google Shape;80;p16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9549" y="227519"/>
            <a:ext cx="1022749" cy="1007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6"/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5350" y="2068395"/>
            <a:ext cx="6832148" cy="2595404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6"/>
          <p:cNvPicPr preferRelativeResize="0"/>
          <p:nvPr/>
        </p:nvPicPr>
        <p:blipFill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0750" y="1515400"/>
            <a:ext cx="5400000" cy="456925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6"/>
          <p:cNvSpPr txBox="1"/>
          <p:nvPr/>
        </p:nvSpPr>
        <p:spPr>
          <a:xfrm>
            <a:off x="370750" y="930400"/>
            <a:ext cx="6871800" cy="5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None/>
            </a:pPr>
            <a:r>
              <a:rPr lang="de" sz="1100" b="1">
                <a:solidFill>
                  <a:srgbClr val="555555"/>
                </a:solidFill>
              </a:rPr>
              <a:t>Excessive regulation could prevent innovation and progress, and limit the ability of researchers and developers to experiment and take risks with new AI technologies.</a:t>
            </a:r>
            <a:endParaRPr sz="1100" b="1">
              <a:solidFill>
                <a:srgbClr val="555555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None/>
            </a:pPr>
            <a:r>
              <a:rPr lang="de" sz="1300" b="1">
                <a:solidFill>
                  <a:srgbClr val="555555"/>
                </a:solidFill>
              </a:rPr>
              <a:t>Sin 3 - Robotizing and dehumanization</a:t>
            </a:r>
            <a:endParaRPr sz="1300" b="1">
              <a:solidFill>
                <a:srgbClr val="555555"/>
              </a:solidFill>
            </a:endParaRPr>
          </a:p>
        </p:txBody>
      </p:sp>
      <p:pic>
        <p:nvPicPr>
          <p:cNvPr id="89" name="Google Shape;89;p17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9549" y="227519"/>
            <a:ext cx="1022749" cy="1007724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7"/>
          <p:cNvSpPr txBox="1"/>
          <p:nvPr/>
        </p:nvSpPr>
        <p:spPr>
          <a:xfrm>
            <a:off x="447975" y="960675"/>
            <a:ext cx="68322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 sz="1100" b="1">
                <a:solidFill>
                  <a:srgbClr val="555555"/>
                </a:solidFill>
              </a:rPr>
              <a:t>AI systems that replace human interaction and compassion in the patient-doctor relationship can lead to a loss of empathy and decreased patient satisfaction.</a:t>
            </a:r>
            <a:endParaRPr sz="900" b="1"/>
          </a:p>
        </p:txBody>
      </p:sp>
      <p:pic>
        <p:nvPicPr>
          <p:cNvPr id="91" name="Google Shape;91;p17"/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7975" y="2084400"/>
            <a:ext cx="6767099" cy="2593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7"/>
          <p:cNvPicPr preferRelativeResize="0"/>
          <p:nvPr/>
        </p:nvPicPr>
        <p:blipFill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0750" y="1515400"/>
            <a:ext cx="5400000" cy="456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None/>
            </a:pPr>
            <a:r>
              <a:rPr lang="de" sz="1300" b="1">
                <a:solidFill>
                  <a:srgbClr val="555555"/>
                </a:solidFill>
              </a:rPr>
              <a:t>Sin 4 - Wrong targets in optimization</a:t>
            </a:r>
            <a:endParaRPr sz="1300" b="1">
              <a:solidFill>
                <a:srgbClr val="555555"/>
              </a:solidFill>
            </a:endParaRPr>
          </a:p>
        </p:txBody>
      </p:sp>
      <p:pic>
        <p:nvPicPr>
          <p:cNvPr id="98" name="Google Shape;98;p18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9549" y="227519"/>
            <a:ext cx="1022749" cy="1007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8"/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175" y="2145274"/>
            <a:ext cx="6777144" cy="2591051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8"/>
          <p:cNvSpPr txBox="1"/>
          <p:nvPr/>
        </p:nvSpPr>
        <p:spPr>
          <a:xfrm>
            <a:off x="428175" y="960675"/>
            <a:ext cx="68718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 sz="1100" b="1">
                <a:solidFill>
                  <a:srgbClr val="555555"/>
                </a:solidFill>
              </a:rPr>
              <a:t>AI systems that prioritize metrics that do not align with overall patient outcomes can result in suboptimal decision making.</a:t>
            </a:r>
            <a:endParaRPr sz="1100" b="1">
              <a:solidFill>
                <a:srgbClr val="555555"/>
              </a:solidFill>
            </a:endParaRPr>
          </a:p>
        </p:txBody>
      </p:sp>
      <p:pic>
        <p:nvPicPr>
          <p:cNvPr id="101" name="Google Shape;101;p18"/>
          <p:cNvPicPr preferRelativeResize="0"/>
          <p:nvPr/>
        </p:nvPicPr>
        <p:blipFill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0750" y="1515400"/>
            <a:ext cx="5400000" cy="456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None/>
            </a:pPr>
            <a:r>
              <a:rPr lang="de" sz="1300" b="1">
                <a:solidFill>
                  <a:srgbClr val="555555"/>
                </a:solidFill>
              </a:rPr>
              <a:t>Sin 5 - Over-informing and false forecasting</a:t>
            </a:r>
            <a:endParaRPr sz="1300" b="1">
              <a:solidFill>
                <a:srgbClr val="555555"/>
              </a:solidFill>
            </a:endParaRPr>
          </a:p>
        </p:txBody>
      </p:sp>
      <p:pic>
        <p:nvPicPr>
          <p:cNvPr id="107" name="Google Shape;107;p19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9549" y="227519"/>
            <a:ext cx="1022749" cy="1007724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9"/>
          <p:cNvSpPr txBox="1"/>
          <p:nvPr/>
        </p:nvSpPr>
        <p:spPr>
          <a:xfrm>
            <a:off x="448000" y="960700"/>
            <a:ext cx="68322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 sz="1100" b="1">
                <a:solidFill>
                  <a:srgbClr val="555555"/>
                </a:solidFill>
              </a:rPr>
              <a:t>AI systems that generate too much information or provide false predictions can lead to confusion and decreased trust in the technology.</a:t>
            </a:r>
            <a:endParaRPr sz="1100" b="1">
              <a:solidFill>
                <a:srgbClr val="555555"/>
              </a:solidFill>
            </a:endParaRPr>
          </a:p>
        </p:txBody>
      </p:sp>
      <p:pic>
        <p:nvPicPr>
          <p:cNvPr id="109" name="Google Shape;109;p19"/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449" y="2106424"/>
            <a:ext cx="6793298" cy="2706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9"/>
          <p:cNvPicPr preferRelativeResize="0"/>
          <p:nvPr/>
        </p:nvPicPr>
        <p:blipFill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0750" y="1515400"/>
            <a:ext cx="5400000" cy="456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None/>
            </a:pPr>
            <a:r>
              <a:rPr lang="de" sz="1300" b="1">
                <a:solidFill>
                  <a:srgbClr val="555555"/>
                </a:solidFill>
              </a:rPr>
              <a:t>Sin 6 - Application of a statistics statement to an individual case</a:t>
            </a:r>
            <a:endParaRPr sz="1300" b="1">
              <a:solidFill>
                <a:srgbClr val="555555"/>
              </a:solidFill>
            </a:endParaRPr>
          </a:p>
        </p:txBody>
      </p:sp>
      <p:pic>
        <p:nvPicPr>
          <p:cNvPr id="116" name="Google Shape;116;p20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9549" y="227519"/>
            <a:ext cx="1022749" cy="1007724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20"/>
          <p:cNvSpPr txBox="1"/>
          <p:nvPr/>
        </p:nvSpPr>
        <p:spPr>
          <a:xfrm>
            <a:off x="447975" y="1017725"/>
            <a:ext cx="68322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" sz="1100" b="1">
                <a:solidFill>
                  <a:srgbClr val="555555"/>
                </a:solidFill>
              </a:rPr>
              <a:t>AI systems that rely solely on statistical models without considering individual patient circumstances can lead to incorrect or inappropriate decision making.</a:t>
            </a:r>
            <a:endParaRPr sz="1100" b="1">
              <a:solidFill>
                <a:srgbClr val="555555"/>
              </a:solidFill>
            </a:endParaRPr>
          </a:p>
        </p:txBody>
      </p:sp>
      <p:pic>
        <p:nvPicPr>
          <p:cNvPr id="118" name="Google Shape;118;p20"/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262" y="2080226"/>
            <a:ext cx="6875628" cy="2632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20"/>
          <p:cNvPicPr preferRelativeResize="0"/>
          <p:nvPr/>
        </p:nvPicPr>
        <p:blipFill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0750" y="1515400"/>
            <a:ext cx="5400000" cy="456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None/>
            </a:pPr>
            <a:r>
              <a:rPr lang="de" sz="1300" b="1">
                <a:solidFill>
                  <a:srgbClr val="555555"/>
                </a:solidFill>
              </a:rPr>
              <a:t>Sin 7 - Self-reference (AI-based) monitoring</a:t>
            </a:r>
            <a:endParaRPr sz="1300" b="1">
              <a:solidFill>
                <a:srgbClr val="555555"/>
              </a:solidFill>
            </a:endParaRPr>
          </a:p>
        </p:txBody>
      </p:sp>
      <p:pic>
        <p:nvPicPr>
          <p:cNvPr id="125" name="Google Shape;125;p21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9549" y="227519"/>
            <a:ext cx="1022749" cy="1007724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21"/>
          <p:cNvSpPr txBox="1"/>
          <p:nvPr/>
        </p:nvSpPr>
        <p:spPr>
          <a:xfrm>
            <a:off x="447975" y="969425"/>
            <a:ext cx="68322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" sz="1100" b="1">
                <a:solidFill>
                  <a:srgbClr val="555555"/>
                </a:solidFill>
              </a:rPr>
              <a:t>AI systems that rely solely on themselves for evaluation, without independent oversight, can lead to a lack of accountability and decreased transparency in decision making.</a:t>
            </a:r>
            <a:endParaRPr sz="1100" b="1">
              <a:solidFill>
                <a:srgbClr val="555555"/>
              </a:solidFill>
            </a:endParaRPr>
          </a:p>
        </p:txBody>
      </p:sp>
      <p:pic>
        <p:nvPicPr>
          <p:cNvPr id="127" name="Google Shape;127;p21"/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688" y="2124775"/>
            <a:ext cx="6840771" cy="2632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21"/>
          <p:cNvPicPr preferRelativeResize="0"/>
          <p:nvPr/>
        </p:nvPicPr>
        <p:blipFill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0750" y="1515400"/>
            <a:ext cx="5400000" cy="456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306</Words>
  <Application>Microsoft Office PowerPoint</Application>
  <PresentationFormat>Bildschirmpräsentation (16:9)</PresentationFormat>
  <Paragraphs>22</Paragraphs>
  <Slides>10</Slides>
  <Notes>9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1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2" baseType="lpstr">
      <vt:lpstr>Arial</vt:lpstr>
      <vt:lpstr>Simple Light</vt:lpstr>
      <vt:lpstr>THE SEVEN DEADLY SINS OF AI IN MEDICINE</vt:lpstr>
      <vt:lpstr>What do you think are the key ethical challenges in medical AI ?</vt:lpstr>
      <vt:lpstr>Sin 1 - Blind Trust to AI</vt:lpstr>
      <vt:lpstr>Sin 2 - Over-regulation (no guts, no glory)</vt:lpstr>
      <vt:lpstr>Sin 3 - Robotizing and dehumanization</vt:lpstr>
      <vt:lpstr>Sin 4 - Wrong targets in optimization</vt:lpstr>
      <vt:lpstr>Sin 5 - Over-informing and false forecasting</vt:lpstr>
      <vt:lpstr>Sin 6 - Application of a statistics statement to an individual case</vt:lpstr>
      <vt:lpstr>Sin 7 - Self-reference (AI-based) monitoring</vt:lpstr>
      <vt:lpstr>Thank you very much!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Tiberius</dc:creator>
  <cp:lastModifiedBy>Andreas Holzinger</cp:lastModifiedBy>
  <cp:revision>9</cp:revision>
  <dcterms:modified xsi:type="dcterms:W3CDTF">2024-11-18T09:41:44Z</dcterms:modified>
</cp:coreProperties>
</file>